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66" r:id="rId3"/>
    <p:sldId id="258" r:id="rId4"/>
    <p:sldId id="259" r:id="rId5"/>
    <p:sldId id="260" r:id="rId6"/>
    <p:sldId id="276" r:id="rId7"/>
    <p:sldId id="28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4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306" autoAdjust="0"/>
    <p:restoredTop sz="95652" autoAdjust="0"/>
  </p:normalViewPr>
  <p:slideViewPr>
    <p:cSldViewPr snapToGrid="0">
      <p:cViewPr varScale="1">
        <p:scale>
          <a:sx n="64" d="100"/>
          <a:sy n="64" d="100"/>
        </p:scale>
        <p:origin x="11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DDF95-C2DA-4D30-91E4-E62296051261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8627D-FBBE-4E7C-A9B4-C0FFA45CB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24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880AB-8A2E-428F-8795-C09E637E3539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171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880AB-8A2E-428F-8795-C09E637E3539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867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880AB-8A2E-428F-8795-C09E637E3539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834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880AB-8A2E-428F-8795-C09E637E3539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6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880AB-8A2E-428F-8795-C09E637E3539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768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1CAC-C269-419E-89CB-94D55FD42902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E593-A29D-43A3-BF76-BE14AEAC0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53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1CAC-C269-419E-89CB-94D55FD42902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E593-A29D-43A3-BF76-BE14AEAC0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3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1CAC-C269-419E-89CB-94D55FD42902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E593-A29D-43A3-BF76-BE14AEAC0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01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84E4-F5E3-4ADE-95C8-9E36CA8582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CCD0-3AE5-48E6-A47C-FC2F155F8E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617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84E4-F5E3-4ADE-95C8-9E36CA8582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CCD0-3AE5-48E6-A47C-FC2F155F8E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923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84E4-F5E3-4ADE-95C8-9E36CA8582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CCD0-3AE5-48E6-A47C-FC2F155F8E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0903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84E4-F5E3-4ADE-95C8-9E36CA8582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CCD0-3AE5-48E6-A47C-FC2F155F8E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808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84E4-F5E3-4ADE-95C8-9E36CA8582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CCD0-3AE5-48E6-A47C-FC2F155F8E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734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84E4-F5E3-4ADE-95C8-9E36CA8582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CCD0-3AE5-48E6-A47C-FC2F155F8E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3682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84E4-F5E3-4ADE-95C8-9E36CA8582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CCD0-3AE5-48E6-A47C-FC2F155F8E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6338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84E4-F5E3-4ADE-95C8-9E36CA8582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CCD0-3AE5-48E6-A47C-FC2F155F8E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62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1CAC-C269-419E-89CB-94D55FD42902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E593-A29D-43A3-BF76-BE14AEAC0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459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84E4-F5E3-4ADE-95C8-9E36CA8582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CCD0-3AE5-48E6-A47C-FC2F155F8E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2211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84E4-F5E3-4ADE-95C8-9E36CA8582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CCD0-3AE5-48E6-A47C-FC2F155F8E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8352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84E4-F5E3-4ADE-95C8-9E36CA8582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CCD0-3AE5-48E6-A47C-FC2F155F8E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6522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6801" y="116632"/>
            <a:ext cx="9997336" cy="360040"/>
          </a:xfrm>
          <a:prstGeom prst="rect">
            <a:avLst/>
          </a:prstGeom>
        </p:spPr>
        <p:txBody>
          <a:bodyPr lIns="91419" tIns="45709" rIns="91419" bIns="45709" anchor="ctr"/>
          <a:lstStyle>
            <a:lvl1pPr algn="l"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94844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1CAC-C269-419E-89CB-94D55FD42902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E593-A29D-43A3-BF76-BE14AEAC0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53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1CAC-C269-419E-89CB-94D55FD42902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E593-A29D-43A3-BF76-BE14AEAC0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58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1CAC-C269-419E-89CB-94D55FD42902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E593-A29D-43A3-BF76-BE14AEAC0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9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1CAC-C269-419E-89CB-94D55FD42902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E593-A29D-43A3-BF76-BE14AEAC0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48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1CAC-C269-419E-89CB-94D55FD42902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E593-A29D-43A3-BF76-BE14AEAC0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49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1CAC-C269-419E-89CB-94D55FD42902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E593-A29D-43A3-BF76-BE14AEAC0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77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1CAC-C269-419E-89CB-94D55FD42902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E593-A29D-43A3-BF76-BE14AEAC0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05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F1CAC-C269-419E-89CB-94D55FD42902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EE593-A29D-43A3-BF76-BE14AEAC0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25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A84E4-F5E3-4ADE-95C8-9E36CA8582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4CCD0-3AE5-48E6-A47C-FC2F155F8E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161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scic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labuenavidalg.es/servicio-premium-lavadora" TargetMode="External"/><Relationship Id="rId4" Type="http://schemas.openxmlformats.org/officeDocument/2006/relationships/hyperlink" Target="http://www.labuenavidalg.es/servicio-premium-frigorifico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escic@lge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://www.labuenavidalg.es/servicio-premium-frigorifico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escic@lge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://www.labuenavidalg.es/servicio-premium-lavador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634" y="1690775"/>
            <a:ext cx="9144000" cy="23876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+mn-lt"/>
              </a:rPr>
              <a:t>SERVICIO PREMIUM 2023</a:t>
            </a:r>
            <a:endParaRPr lang="en-US" sz="48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3369" y="4078374"/>
            <a:ext cx="8954530" cy="1291911"/>
          </a:xfrm>
        </p:spPr>
        <p:txBody>
          <a:bodyPr>
            <a:normAutofit/>
          </a:bodyPr>
          <a:lstStyle/>
          <a:p>
            <a:r>
              <a:rPr lang="en-US" dirty="0" smtClean="0"/>
              <a:t>GAMA LAVADO, SECADO Y FRIGORÍFICOS</a:t>
            </a:r>
            <a:endParaRPr lang="en-US" dirty="0"/>
          </a:p>
        </p:txBody>
      </p:sp>
      <p:pic>
        <p:nvPicPr>
          <p:cNvPr id="6" name="Picture 2" descr="Resultado de imagen de logo l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9645" y="246845"/>
            <a:ext cx="1825977" cy="889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998" y="0"/>
            <a:ext cx="2018167" cy="14388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2625" b="30125" l="3688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762" b="68840"/>
          <a:stretch/>
        </p:blipFill>
        <p:spPr>
          <a:xfrm>
            <a:off x="2170323" y="2014829"/>
            <a:ext cx="12192000" cy="57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58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/>
          <p:cNvCxnSpPr/>
          <p:nvPr/>
        </p:nvCxnSpPr>
        <p:spPr>
          <a:xfrm>
            <a:off x="3" y="770964"/>
            <a:ext cx="122099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" y="-83910"/>
            <a:ext cx="1061265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>
                <a:solidFill>
                  <a:prstClr val="black"/>
                </a:solidFill>
              </a:rPr>
              <a:t>Servicio </a:t>
            </a:r>
            <a:r>
              <a:rPr lang="es-ES" sz="2400" b="1" dirty="0" smtClean="0">
                <a:solidFill>
                  <a:prstClr val="black"/>
                </a:solidFill>
              </a:rPr>
              <a:t>Premium </a:t>
            </a:r>
            <a:r>
              <a:rPr lang="es-ES" sz="2400" b="1" dirty="0" smtClean="0">
                <a:solidFill>
                  <a:schemeClr val="accent6">
                    <a:lumMod val="50000"/>
                  </a:schemeClr>
                </a:solidFill>
              </a:rPr>
              <a:t>ELECTRODOMÉSTICOS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LG </a:t>
            </a:r>
          </a:p>
          <a:p>
            <a:r>
              <a:rPr lang="es-ES" sz="2400" b="1" dirty="0" smtClean="0">
                <a:solidFill>
                  <a:prstClr val="black"/>
                </a:solidFill>
              </a:rPr>
              <a:t>(1 Enero – 31 Diciembre 2023)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3" y="964250"/>
            <a:ext cx="4144478" cy="478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prstClr val="black"/>
                </a:solidFill>
                <a:latin typeface="Calibri" panose="020F0502020204030204"/>
              </a:rPr>
              <a:t>PREGUNTAS FRECUENTES</a:t>
            </a:r>
            <a:endParaRPr lang="en-US" sz="24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414292" y="1453284"/>
            <a:ext cx="10314272" cy="5273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800" b="1" dirty="0">
                <a:solidFill>
                  <a:prstClr val="black"/>
                </a:solidFill>
              </a:rPr>
              <a:t>¿Quién lo tiene que </a:t>
            </a:r>
            <a:r>
              <a:rPr lang="es-ES" sz="1800" b="1" dirty="0" smtClean="0">
                <a:solidFill>
                  <a:prstClr val="black"/>
                </a:solidFill>
              </a:rPr>
              <a:t>solicitar? </a:t>
            </a:r>
            <a:r>
              <a:rPr lang="en-US" sz="1600" dirty="0" smtClean="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en-US" sz="1600" dirty="0" smtClean="0">
                <a:solidFill>
                  <a:prstClr val="black"/>
                </a:solidFill>
              </a:rPr>
              <a:t> El </a:t>
            </a:r>
            <a:r>
              <a:rPr lang="en-US" sz="1600" dirty="0" err="1" smtClean="0">
                <a:solidFill>
                  <a:prstClr val="black"/>
                </a:solidFill>
              </a:rPr>
              <a:t>consumidor</a:t>
            </a:r>
            <a:r>
              <a:rPr lang="en-US" sz="1600" dirty="0" smtClean="0">
                <a:solidFill>
                  <a:prstClr val="black"/>
                </a:solidFill>
              </a:rPr>
              <a:t> final</a:t>
            </a:r>
          </a:p>
          <a:p>
            <a:pPr algn="l"/>
            <a:r>
              <a:rPr lang="en-US" sz="1800" b="1" dirty="0">
                <a:solidFill>
                  <a:prstClr val="black"/>
                </a:solidFill>
              </a:rPr>
              <a:t>¿</a:t>
            </a:r>
            <a:r>
              <a:rPr lang="en-US" sz="1800" b="1" dirty="0" err="1">
                <a:solidFill>
                  <a:prstClr val="black"/>
                </a:solidFill>
              </a:rPr>
              <a:t>Cómo</a:t>
            </a:r>
            <a:r>
              <a:rPr lang="en-US" sz="1800" b="1" dirty="0">
                <a:solidFill>
                  <a:prstClr val="black"/>
                </a:solidFill>
              </a:rPr>
              <a:t> </a:t>
            </a:r>
            <a:r>
              <a:rPr lang="en-US" sz="1800" b="1" dirty="0" err="1">
                <a:solidFill>
                  <a:prstClr val="black"/>
                </a:solidFill>
              </a:rPr>
              <a:t>solicitarlo</a:t>
            </a:r>
            <a:r>
              <a:rPr lang="en-US" sz="1800" b="1" dirty="0">
                <a:solidFill>
                  <a:prstClr val="black"/>
                </a:solidFill>
              </a:rPr>
              <a:t>? </a:t>
            </a:r>
            <a:endParaRPr lang="en-US" sz="1800" b="1" dirty="0" smtClean="0">
              <a:solidFill>
                <a:prstClr val="black"/>
              </a:solidFill>
            </a:endParaRPr>
          </a:p>
          <a:p>
            <a:pPr algn="l"/>
            <a:r>
              <a:rPr lang="en-US" sz="1800" b="1" dirty="0">
                <a:solidFill>
                  <a:prstClr val="black"/>
                </a:solidFill>
                <a:sym typeface="Wingdings" panose="05000000000000000000" pitchFamily="2" charset="2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sym typeface="Wingdings" panose="05000000000000000000" pitchFamily="2" charset="2"/>
              </a:rPr>
              <a:t> </a:t>
            </a:r>
            <a:r>
              <a:rPr lang="en-US" sz="1600" b="1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Opción</a:t>
            </a:r>
            <a:r>
              <a:rPr lang="en-US" sz="1600" b="1" dirty="0" smtClean="0">
                <a:solidFill>
                  <a:prstClr val="black"/>
                </a:solidFill>
                <a:sym typeface="Wingdings" panose="05000000000000000000" pitchFamily="2" charset="2"/>
              </a:rPr>
              <a:t> 1:</a:t>
            </a:r>
            <a:r>
              <a:rPr lang="en-US" sz="1600" dirty="0" smtClean="0">
                <a:solidFill>
                  <a:prstClr val="black"/>
                </a:solidFill>
                <a:sym typeface="Wingdings" panose="05000000000000000000" pitchFamily="2" charset="2"/>
              </a:rPr>
              <a:t> Llama al 963 05 05 00 o </a:t>
            </a:r>
            <a:r>
              <a:rPr lang="en-US" sz="1600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envía</a:t>
            </a:r>
            <a:r>
              <a:rPr lang="en-US" sz="1600" dirty="0" smtClean="0">
                <a:solidFill>
                  <a:prstClr val="black"/>
                </a:solidFill>
                <a:sym typeface="Wingdings" panose="05000000000000000000" pitchFamily="2" charset="2"/>
              </a:rPr>
              <a:t> un email a </a:t>
            </a:r>
            <a:r>
              <a:rPr lang="en-US" sz="1600" dirty="0" smtClean="0">
                <a:solidFill>
                  <a:prstClr val="black"/>
                </a:solidFill>
                <a:sym typeface="Wingdings" panose="05000000000000000000" pitchFamily="2" charset="2"/>
                <a:hlinkClick r:id="rId3"/>
              </a:rPr>
              <a:t>escic@lge.com</a:t>
            </a:r>
            <a:r>
              <a:rPr lang="en-US" sz="1600" dirty="0" smtClean="0">
                <a:solidFill>
                  <a:prstClr val="black"/>
                </a:solidFill>
                <a:sym typeface="Wingdings" panose="05000000000000000000" pitchFamily="2" charset="2"/>
              </a:rPr>
              <a:t>. Se </a:t>
            </a:r>
            <a:r>
              <a:rPr lang="en-US" sz="1600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solicitará</a:t>
            </a:r>
            <a:r>
              <a:rPr lang="en-US" sz="1600" dirty="0" smtClean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una</a:t>
            </a:r>
            <a:r>
              <a:rPr lang="en-US" sz="1600" dirty="0" smtClean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serie</a:t>
            </a:r>
            <a:r>
              <a:rPr lang="en-US" sz="1600" dirty="0" smtClean="0">
                <a:solidFill>
                  <a:prstClr val="black"/>
                </a:solidFill>
                <a:sym typeface="Wingdings" panose="05000000000000000000" pitchFamily="2" charset="2"/>
              </a:rPr>
              <a:t> de </a:t>
            </a:r>
            <a:r>
              <a:rPr lang="en-US" sz="1600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datos</a:t>
            </a:r>
            <a:r>
              <a:rPr lang="en-US" sz="1600" dirty="0" smtClean="0">
                <a:solidFill>
                  <a:prstClr val="black"/>
                </a:solidFill>
                <a:sym typeface="Wingdings" panose="05000000000000000000" pitchFamily="2" charset="2"/>
              </a:rPr>
              <a:t> para la </a:t>
            </a:r>
            <a:r>
              <a:rPr lang="en-US" sz="1600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comprobación</a:t>
            </a:r>
            <a:r>
              <a:rPr lang="en-US" sz="1600" dirty="0" smtClean="0">
                <a:solidFill>
                  <a:prstClr val="black"/>
                </a:solidFill>
                <a:sym typeface="Wingdings" panose="05000000000000000000" pitchFamily="2" charset="2"/>
              </a:rPr>
              <a:t> de la </a:t>
            </a:r>
            <a:r>
              <a:rPr lang="en-US" sz="1600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compra</a:t>
            </a:r>
            <a:r>
              <a:rPr lang="en-US" sz="1600" dirty="0" smtClean="0">
                <a:solidFill>
                  <a:prstClr val="black"/>
                </a:solidFill>
                <a:sym typeface="Wingdings" panose="05000000000000000000" pitchFamily="2" charset="2"/>
              </a:rPr>
              <a:t> y para </a:t>
            </a:r>
            <a:r>
              <a:rPr lang="en-US" sz="1600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concretar</a:t>
            </a:r>
            <a:r>
              <a:rPr lang="en-US" sz="1600" dirty="0" smtClean="0">
                <a:solidFill>
                  <a:prstClr val="black"/>
                </a:solidFill>
                <a:sym typeface="Wingdings" panose="05000000000000000000" pitchFamily="2" charset="2"/>
              </a:rPr>
              <a:t> la </a:t>
            </a:r>
            <a:r>
              <a:rPr lang="en-US" sz="1600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primera</a:t>
            </a:r>
            <a:r>
              <a:rPr lang="en-US" sz="1600" dirty="0" smtClean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visita</a:t>
            </a:r>
            <a:r>
              <a:rPr lang="en-US" sz="1600" dirty="0" smtClean="0">
                <a:solidFill>
                  <a:prstClr val="black"/>
                </a:solidFill>
                <a:sym typeface="Wingdings" panose="05000000000000000000" pitchFamily="2" charset="2"/>
              </a:rPr>
              <a:t> del </a:t>
            </a:r>
            <a:r>
              <a:rPr lang="en-US" sz="1600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servicio</a:t>
            </a:r>
            <a:r>
              <a:rPr lang="en-US" sz="1600" dirty="0" smtClean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técnico</a:t>
            </a:r>
            <a:r>
              <a:rPr lang="en-US" sz="1600" dirty="0" smtClean="0">
                <a:solidFill>
                  <a:prstClr val="black"/>
                </a:solidFill>
                <a:sym typeface="Wingdings" panose="05000000000000000000" pitchFamily="2" charset="2"/>
              </a:rPr>
              <a:t>.</a:t>
            </a:r>
          </a:p>
          <a:p>
            <a:pPr algn="l"/>
            <a:endParaRPr lang="en-US" sz="1600" dirty="0" smtClean="0">
              <a:solidFill>
                <a:prstClr val="black"/>
              </a:solidFill>
              <a:sym typeface="Wingdings" panose="05000000000000000000" pitchFamily="2" charset="2"/>
            </a:endParaRPr>
          </a:p>
          <a:p>
            <a:pPr algn="l"/>
            <a:r>
              <a:rPr lang="es-ES" sz="1600" dirty="0">
                <a:solidFill>
                  <a:prstClr val="black"/>
                </a:solidFill>
                <a:sym typeface="Wingdings" panose="05000000000000000000" pitchFamily="2" charset="2"/>
              </a:rPr>
              <a:t>	</a:t>
            </a:r>
            <a:r>
              <a:rPr lang="es-ES" sz="1600" dirty="0" smtClean="0">
                <a:solidFill>
                  <a:prstClr val="black"/>
                </a:solidFill>
                <a:sym typeface="Wingdings" panose="05000000000000000000" pitchFamily="2" charset="2"/>
              </a:rPr>
              <a:t> </a:t>
            </a:r>
            <a:r>
              <a:rPr lang="es-ES" sz="1600" b="1" dirty="0" smtClean="0">
                <a:solidFill>
                  <a:prstClr val="black"/>
                </a:solidFill>
                <a:sym typeface="Wingdings" panose="05000000000000000000" pitchFamily="2" charset="2"/>
              </a:rPr>
              <a:t>Opción 2:</a:t>
            </a:r>
            <a:r>
              <a:rPr lang="es-ES" sz="1600" dirty="0" smtClean="0">
                <a:solidFill>
                  <a:prstClr val="black"/>
                </a:solidFill>
                <a:sym typeface="Wingdings" panose="05000000000000000000" pitchFamily="2" charset="2"/>
              </a:rPr>
              <a:t> El consumidor final puede rellenar el formulario de registro que aparece en la siguiente url: </a:t>
            </a:r>
          </a:p>
          <a:p>
            <a:pPr algn="l"/>
            <a:r>
              <a:rPr lang="es-ES" sz="1600" dirty="0">
                <a:solidFill>
                  <a:prstClr val="black"/>
                </a:solidFill>
                <a:sym typeface="Wingdings" panose="05000000000000000000" pitchFamily="2" charset="2"/>
              </a:rPr>
              <a:t>	 </a:t>
            </a:r>
            <a:r>
              <a:rPr lang="es-ES" sz="1600" dirty="0" smtClean="0">
                <a:solidFill>
                  <a:prstClr val="black"/>
                </a:solidFill>
                <a:sym typeface="Wingdings" panose="05000000000000000000" pitchFamily="2" charset="2"/>
              </a:rPr>
              <a:t>      - Si es un frigorífico: </a:t>
            </a:r>
            <a:r>
              <a:rPr lang="en-US" sz="1600" u="sng" dirty="0" smtClean="0">
                <a:hlinkClick r:id="rId4"/>
              </a:rPr>
              <a:t>www.labuenavidalg.es/servicio-premium-frigorifico</a:t>
            </a:r>
            <a:endParaRPr lang="en-US" sz="1600" u="sng" dirty="0" smtClean="0"/>
          </a:p>
          <a:p>
            <a:pPr algn="l"/>
            <a:r>
              <a:rPr lang="es-ES" sz="1600" dirty="0" smtClean="0">
                <a:solidFill>
                  <a:prstClr val="black"/>
                </a:solidFill>
              </a:rPr>
              <a:t>	       - Si es una lavadora: </a:t>
            </a:r>
            <a:r>
              <a:rPr lang="en-US" sz="1600" u="sng" dirty="0" smtClean="0">
                <a:hlinkClick r:id="rId5"/>
              </a:rPr>
              <a:t>www.labuenavidalg.es/servicio-premium-lavadora</a:t>
            </a:r>
            <a:endParaRPr lang="en-US" sz="1600" u="sng" dirty="0" smtClean="0"/>
          </a:p>
          <a:p>
            <a:pPr algn="l"/>
            <a:r>
              <a:rPr lang="es-ES" sz="1800" b="1" dirty="0" smtClean="0">
                <a:solidFill>
                  <a:prstClr val="black"/>
                </a:solidFill>
              </a:rPr>
              <a:t>Periodo promocional</a:t>
            </a:r>
            <a:endParaRPr lang="es-ES" sz="1800" b="1" dirty="0">
              <a:solidFill>
                <a:prstClr val="black"/>
              </a:solidFill>
            </a:endParaRPr>
          </a:p>
          <a:p>
            <a:pPr algn="l"/>
            <a:r>
              <a:rPr lang="es-ES" sz="1600" dirty="0">
                <a:solidFill>
                  <a:prstClr val="black"/>
                </a:solidFill>
              </a:rPr>
              <a:t>D</a:t>
            </a:r>
            <a:r>
              <a:rPr lang="es-ES" sz="1600" dirty="0" smtClean="0">
                <a:solidFill>
                  <a:prstClr val="black"/>
                </a:solidFill>
              </a:rPr>
              <a:t>el 1 Enero al 31 de Diciembre de 2023</a:t>
            </a:r>
          </a:p>
          <a:p>
            <a:pPr lvl="1" algn="l">
              <a:buFont typeface="Courier New" panose="02070309020205020404" pitchFamily="49" charset="0"/>
              <a:buChar char="o"/>
            </a:pPr>
            <a:endParaRPr lang="es-ES" sz="1600" dirty="0" smtClean="0">
              <a:solidFill>
                <a:prstClr val="black"/>
              </a:solidFill>
            </a:endParaRPr>
          </a:p>
          <a:p>
            <a:pPr algn="l"/>
            <a:endParaRPr lang="es-ES" sz="1600" dirty="0" smtClean="0">
              <a:solidFill>
                <a:prstClr val="black"/>
              </a:solidFill>
            </a:endParaRPr>
          </a:p>
          <a:p>
            <a:pPr algn="l"/>
            <a:r>
              <a:rPr lang="es-ES" sz="1800" b="1" dirty="0" smtClean="0">
                <a:solidFill>
                  <a:prstClr val="black"/>
                </a:solidFill>
              </a:rPr>
              <a:t>¿Entra Canarias?</a:t>
            </a:r>
            <a:r>
              <a:rPr lang="es-ES" sz="1600" dirty="0" smtClean="0">
                <a:solidFill>
                  <a:prstClr val="black"/>
                </a:solidFill>
                <a:sym typeface="Wingdings" panose="05000000000000000000" pitchFamily="2" charset="2"/>
              </a:rPr>
              <a:t>Sí. </a:t>
            </a:r>
            <a:r>
              <a:rPr lang="es-ES" sz="1600" dirty="0" smtClean="0">
                <a:solidFill>
                  <a:prstClr val="black"/>
                </a:solidFill>
              </a:rPr>
              <a:t>Nuestros </a:t>
            </a:r>
            <a:r>
              <a:rPr lang="es-ES" sz="1600" dirty="0" err="1" smtClean="0">
                <a:solidFill>
                  <a:prstClr val="black"/>
                </a:solidFill>
              </a:rPr>
              <a:t>SATs</a:t>
            </a:r>
            <a:r>
              <a:rPr lang="es-ES" sz="1600" dirty="0" smtClean="0">
                <a:solidFill>
                  <a:prstClr val="black"/>
                </a:solidFill>
              </a:rPr>
              <a:t> de Canarias están formados para realizar tanto las instalaciones de Frigoríficos Americanos como de Secadoras. A día de hoy las están haciendo igual que en la Península, Baleares, Ceuta y Melilla.</a:t>
            </a:r>
            <a:endParaRPr lang="en-US" sz="1800" dirty="0">
              <a:solidFill>
                <a:prstClr val="black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36224" y="55229"/>
            <a:ext cx="1255776" cy="64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042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/>
          <p:cNvCxnSpPr/>
          <p:nvPr/>
        </p:nvCxnSpPr>
        <p:spPr>
          <a:xfrm>
            <a:off x="3" y="1035372"/>
            <a:ext cx="122099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87252" y="70491"/>
            <a:ext cx="108489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>
                <a:solidFill>
                  <a:prstClr val="black"/>
                </a:solidFill>
              </a:rPr>
              <a:t>Servicio Premium: </a:t>
            </a:r>
          </a:p>
          <a:p>
            <a:r>
              <a:rPr lang="es-ES" sz="2400" b="1" dirty="0" smtClean="0">
                <a:solidFill>
                  <a:schemeClr val="accent6">
                    <a:lumMod val="50000"/>
                  </a:schemeClr>
                </a:solidFill>
              </a:rPr>
              <a:t>AMERICANOS,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AMERICAN </a:t>
            </a:r>
            <a:r>
              <a:rPr lang="es-ES" sz="2400" b="1" dirty="0" smtClean="0">
                <a:solidFill>
                  <a:schemeClr val="accent6">
                    <a:lumMod val="50000"/>
                  </a:schemeClr>
                </a:solidFill>
              </a:rPr>
              <a:t>COMBI, </a:t>
            </a:r>
            <a:r>
              <a:rPr lang="es-ES" sz="2400" b="1" dirty="0" err="1" smtClean="0">
                <a:solidFill>
                  <a:schemeClr val="accent6">
                    <a:lumMod val="50000"/>
                  </a:schemeClr>
                </a:solidFill>
              </a:rPr>
              <a:t>SxS</a:t>
            </a:r>
            <a:r>
              <a:rPr lang="es-ES" sz="2400" b="1" dirty="0" smtClean="0">
                <a:solidFill>
                  <a:schemeClr val="accent6">
                    <a:lumMod val="50000"/>
                  </a:schemeClr>
                </a:solidFill>
              </a:rPr>
              <a:t> EUROPEO, COMBI CENTUM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45886" y="1071791"/>
            <a:ext cx="7357224" cy="2259238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1400" b="1" dirty="0" smtClean="0">
                <a:solidFill>
                  <a:prstClr val="black"/>
                </a:solidFill>
                <a:cs typeface="Arial" pitchFamily="34" charset="0"/>
              </a:rPr>
              <a:t>Periodo</a:t>
            </a:r>
            <a:r>
              <a:rPr lang="es-ES" sz="1400" b="1" dirty="0">
                <a:solidFill>
                  <a:prstClr val="black"/>
                </a:solidFill>
                <a:cs typeface="Arial" pitchFamily="34" charset="0"/>
              </a:rPr>
              <a:t>:</a:t>
            </a:r>
            <a:r>
              <a:rPr lang="es-ES" sz="1400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s-ES" sz="1400" dirty="0" smtClean="0">
                <a:solidFill>
                  <a:prstClr val="black"/>
                </a:solidFill>
                <a:cs typeface="Arial" pitchFamily="34" charset="0"/>
              </a:rPr>
              <a:t>del </a:t>
            </a:r>
            <a:r>
              <a:rPr lang="es-ES" sz="1400" dirty="0">
                <a:solidFill>
                  <a:prstClr val="black"/>
                </a:solidFill>
                <a:cs typeface="Arial" pitchFamily="34" charset="0"/>
              </a:rPr>
              <a:t>1 </a:t>
            </a:r>
            <a:r>
              <a:rPr lang="es-ES" sz="1400" dirty="0" smtClean="0">
                <a:solidFill>
                  <a:prstClr val="black"/>
                </a:solidFill>
                <a:cs typeface="Arial" pitchFamily="34" charset="0"/>
              </a:rPr>
              <a:t>de Enero al </a:t>
            </a:r>
            <a:r>
              <a:rPr lang="es-ES" sz="1400" dirty="0" smtClean="0">
                <a:solidFill>
                  <a:schemeClr val="tx1"/>
                </a:solidFill>
                <a:cs typeface="Arial" pitchFamily="34" charset="0"/>
              </a:rPr>
              <a:t>31 </a:t>
            </a:r>
            <a:r>
              <a:rPr lang="es-ES" sz="1400" dirty="0">
                <a:solidFill>
                  <a:schemeClr val="tx1"/>
                </a:solidFill>
                <a:cs typeface="Arial" pitchFamily="34" charset="0"/>
              </a:rPr>
              <a:t>de </a:t>
            </a:r>
            <a:r>
              <a:rPr lang="es-ES" sz="1400" dirty="0" smtClean="0">
                <a:solidFill>
                  <a:schemeClr val="tx1"/>
                </a:solidFill>
                <a:cs typeface="Arial" pitchFamily="34" charset="0"/>
              </a:rPr>
              <a:t>Diciembre de 2023</a:t>
            </a:r>
            <a:r>
              <a:rPr lang="es-ES" sz="1400" dirty="0" smtClean="0">
                <a:solidFill>
                  <a:prstClr val="black"/>
                </a:solidFill>
                <a:cs typeface="Arial" pitchFamily="34" charset="0"/>
              </a:rPr>
              <a:t>.</a:t>
            </a:r>
          </a:p>
          <a:p>
            <a:r>
              <a:rPr lang="es-ES" sz="1400" b="1" dirty="0">
                <a:solidFill>
                  <a:prstClr val="black"/>
                </a:solidFill>
                <a:cs typeface="Arial" pitchFamily="34" charset="0"/>
              </a:rPr>
              <a:t>	</a:t>
            </a:r>
            <a:endParaRPr lang="es-ES" sz="1400" b="1" dirty="0" smtClean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1400" b="1" dirty="0" smtClean="0">
                <a:solidFill>
                  <a:prstClr val="black"/>
                </a:solidFill>
                <a:cs typeface="Arial" pitchFamily="34" charset="0"/>
              </a:rPr>
              <a:t>En </a:t>
            </a:r>
            <a:r>
              <a:rPr lang="es-ES" sz="1400" b="1" dirty="0">
                <a:solidFill>
                  <a:prstClr val="black"/>
                </a:solidFill>
                <a:cs typeface="Arial" pitchFamily="34" charset="0"/>
              </a:rPr>
              <a:t>qué consiste: </a:t>
            </a:r>
            <a:endParaRPr lang="es-ES" sz="1400" b="1" dirty="0" smtClean="0">
              <a:solidFill>
                <a:prstClr val="black"/>
              </a:solidFill>
              <a:cs typeface="Arial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1400" dirty="0" smtClean="0">
                <a:solidFill>
                  <a:prstClr val="black"/>
                </a:solidFill>
                <a:cs typeface="Arial" pitchFamily="34" charset="0"/>
              </a:rPr>
              <a:t>Puesta en marcha del frigorífico:</a:t>
            </a:r>
          </a:p>
          <a:p>
            <a:pPr lvl="2"/>
            <a:r>
              <a:rPr lang="es-ES" sz="1400" dirty="0" smtClean="0">
                <a:solidFill>
                  <a:prstClr val="black"/>
                </a:solidFill>
                <a:cs typeface="Arial" pitchFamily="34" charset="0"/>
              </a:rPr>
              <a:t>-Conexión a la toma de agua e instalación del filtro</a:t>
            </a:r>
          </a:p>
          <a:p>
            <a:pPr lvl="2"/>
            <a:r>
              <a:rPr lang="es-ES" sz="1400" dirty="0" smtClean="0">
                <a:solidFill>
                  <a:prstClr val="black"/>
                </a:solidFill>
                <a:cs typeface="Arial" pitchFamily="34" charset="0"/>
              </a:rPr>
              <a:t>-Nivelación del frigorífico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1400" dirty="0" smtClean="0">
                <a:solidFill>
                  <a:prstClr val="black"/>
                </a:solidFill>
                <a:cs typeface="Arial" pitchFamily="34" charset="0"/>
              </a:rPr>
              <a:t>En caso de ser necesario:</a:t>
            </a:r>
          </a:p>
          <a:p>
            <a:pPr lvl="2"/>
            <a:r>
              <a:rPr lang="es-ES" sz="1400" dirty="0" smtClean="0">
                <a:solidFill>
                  <a:prstClr val="black"/>
                </a:solidFill>
                <a:cs typeface="Arial" pitchFamily="34" charset="0"/>
              </a:rPr>
              <a:t>-Desmontaje y montaje de puertas</a:t>
            </a:r>
          </a:p>
          <a:p>
            <a:pPr lvl="2"/>
            <a:r>
              <a:rPr lang="es-ES" sz="1400" dirty="0" smtClean="0">
                <a:solidFill>
                  <a:prstClr val="black"/>
                </a:solidFill>
                <a:cs typeface="Arial" pitchFamily="34" charset="0"/>
              </a:rPr>
              <a:t>-Vinculación del producto a la red WIFI</a:t>
            </a:r>
          </a:p>
          <a:p>
            <a:pPr lvl="2"/>
            <a:r>
              <a:rPr lang="es-ES_tradnl" sz="1400" dirty="0">
                <a:solidFill>
                  <a:prstClr val="black"/>
                </a:solidFill>
                <a:cs typeface="Arial" pitchFamily="34" charset="0"/>
              </a:rPr>
              <a:t>-Cambio de apertura de puerta (modelos seleccionados</a:t>
            </a:r>
            <a:r>
              <a:rPr lang="es-ES_tradnl" sz="1400" dirty="0" smtClean="0">
                <a:solidFill>
                  <a:prstClr val="black"/>
                </a:solidFill>
                <a:cs typeface="Arial" pitchFamily="34" charset="0"/>
              </a:rPr>
              <a:t>)</a:t>
            </a:r>
            <a:endParaRPr lang="es-ES" sz="1400" dirty="0" smtClean="0">
              <a:solidFill>
                <a:prstClr val="black"/>
              </a:solidFill>
              <a:cs typeface="Arial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1400" dirty="0" smtClean="0">
                <a:solidFill>
                  <a:prstClr val="black"/>
                </a:solidFill>
                <a:cs typeface="Arial" pitchFamily="34" charset="0"/>
              </a:rPr>
              <a:t>Explicación del funcionamiento y mantenimiento del producto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s-ES" sz="1400" dirty="0">
              <a:solidFill>
                <a:prstClr val="black"/>
              </a:solidFill>
              <a:cs typeface="Arial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s-ES" altLang="ko-KR" sz="1400" b="1" dirty="0">
                <a:solidFill>
                  <a:prstClr val="black"/>
                </a:solidFill>
                <a:cs typeface="Arial" pitchFamily="34" charset="0"/>
                <a:sym typeface="Wingdings" pitchFamily="2" charset="2"/>
              </a:rPr>
              <a:t>Cómo solicitarlo: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s-ES" altLang="ko-KR" sz="1400" dirty="0">
                <a:solidFill>
                  <a:prstClr val="black"/>
                </a:solidFill>
                <a:cs typeface="Arial" pitchFamily="34" charset="0"/>
                <a:sym typeface="Wingdings" pitchFamily="2" charset="2"/>
              </a:rPr>
              <a:t>Llamar al teléfono 96 305 05 00 o </a:t>
            </a:r>
            <a:r>
              <a:rPr lang="es-ES" altLang="ko-KR" sz="1400" dirty="0" smtClean="0">
                <a:solidFill>
                  <a:prstClr val="black"/>
                </a:solidFill>
                <a:cs typeface="Arial" pitchFamily="34" charset="0"/>
                <a:sym typeface="Wingdings" pitchFamily="2" charset="2"/>
              </a:rPr>
              <a:t>enviar </a:t>
            </a:r>
            <a:r>
              <a:rPr lang="es-ES" altLang="ko-KR" sz="1400" dirty="0">
                <a:solidFill>
                  <a:prstClr val="black"/>
                </a:solidFill>
                <a:cs typeface="Arial" pitchFamily="34" charset="0"/>
                <a:sym typeface="Wingdings" pitchFamily="2" charset="2"/>
              </a:rPr>
              <a:t>un mail a </a:t>
            </a:r>
            <a:r>
              <a:rPr lang="es-ES" altLang="ko-KR" sz="1400" dirty="0" smtClean="0">
                <a:solidFill>
                  <a:prstClr val="black"/>
                </a:solidFill>
                <a:cs typeface="Arial" pitchFamily="34" charset="0"/>
                <a:sym typeface="Wingdings" pitchFamily="2" charset="2"/>
                <a:hlinkClick r:id="rId3"/>
              </a:rPr>
              <a:t>escic@lge.com</a:t>
            </a:r>
            <a:endParaRPr lang="es-ES" altLang="ko-KR" sz="1400" dirty="0">
              <a:solidFill>
                <a:prstClr val="black"/>
              </a:solidFill>
              <a:cs typeface="Arial" pitchFamily="34" charset="0"/>
              <a:sym typeface="Wingdings" pitchFamily="2" charset="2"/>
            </a:endParaRP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s-ES" altLang="ko-KR" sz="1400" dirty="0" smtClean="0">
                <a:solidFill>
                  <a:prstClr val="black"/>
                </a:solidFill>
                <a:cs typeface="Arial" pitchFamily="34" charset="0"/>
                <a:sym typeface="Wingdings" pitchFamily="2" charset="2"/>
              </a:rPr>
              <a:t>O </a:t>
            </a:r>
            <a:r>
              <a:rPr lang="es-ES" altLang="ko-KR" sz="1400" dirty="0">
                <a:solidFill>
                  <a:prstClr val="black"/>
                </a:solidFill>
                <a:cs typeface="Arial" pitchFamily="34" charset="0"/>
                <a:sym typeface="Wingdings" pitchFamily="2" charset="2"/>
              </a:rPr>
              <a:t>Rellenar el formulario </a:t>
            </a:r>
            <a:r>
              <a:rPr lang="es-ES" altLang="ko-KR" sz="1400" dirty="0" smtClean="0">
                <a:solidFill>
                  <a:prstClr val="black"/>
                </a:solidFill>
                <a:cs typeface="Arial" pitchFamily="34" charset="0"/>
                <a:sym typeface="Wingdings" pitchFamily="2" charset="2"/>
              </a:rPr>
              <a:t>en </a:t>
            </a:r>
            <a:r>
              <a:rPr lang="en-US" sz="1400" u="sng" dirty="0">
                <a:hlinkClick r:id="rId4"/>
              </a:rPr>
              <a:t>www.labuenavidalg.es/servicio-premium-frigorifico</a:t>
            </a:r>
            <a:endParaRPr lang="en-US" sz="1400" u="sng" dirty="0"/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s-ES" altLang="ko-KR" sz="1400" dirty="0" smtClean="0">
                <a:solidFill>
                  <a:prstClr val="black"/>
                </a:solidFill>
                <a:cs typeface="Arial" pitchFamily="34" charset="0"/>
                <a:sym typeface="Wingdings" pitchFamily="2" charset="2"/>
              </a:rPr>
              <a:t>Se </a:t>
            </a:r>
            <a:r>
              <a:rPr lang="es-ES" altLang="ko-KR" sz="1400" dirty="0">
                <a:solidFill>
                  <a:prstClr val="black"/>
                </a:solidFill>
                <a:cs typeface="Arial" pitchFamily="34" charset="0"/>
                <a:sym typeface="Wingdings" pitchFamily="2" charset="2"/>
              </a:rPr>
              <a:t>solicitarán algunos datos para comprobar la compra y concretar la primera visita.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s-ES" altLang="ko-KR" sz="1400" dirty="0">
              <a:solidFill>
                <a:prstClr val="black"/>
              </a:solidFill>
              <a:cs typeface="Arial" pitchFamily="34" charset="0"/>
              <a:sym typeface="Wingdings" pitchFamily="2" charset="2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s-ES" sz="1400" b="1" dirty="0">
                <a:solidFill>
                  <a:prstClr val="black"/>
                </a:solidFill>
                <a:cs typeface="Arial" pitchFamily="34" charset="0"/>
                <a:sym typeface="Wingdings" pitchFamily="2" charset="2"/>
              </a:rPr>
              <a:t>Modelos:</a:t>
            </a:r>
            <a:endParaRPr lang="es-ES" sz="1400" dirty="0">
              <a:solidFill>
                <a:prstClr val="black"/>
              </a:solidFill>
              <a:cs typeface="Arial" pitchFamily="34" charset="0"/>
              <a:sym typeface="Wingdings" pitchFamily="2" charset="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24919" y="4975645"/>
            <a:ext cx="32128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prstClr val="black"/>
                </a:solidFill>
              </a:rPr>
              <a:t>FRIGORÍFICOS </a:t>
            </a:r>
            <a:r>
              <a:rPr lang="es-ES" sz="1400" dirty="0">
                <a:solidFill>
                  <a:prstClr val="black"/>
                </a:solidFill>
              </a:rPr>
              <a:t>AMERICANOS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prstClr val="black"/>
                </a:solidFill>
              </a:rPr>
              <a:t>AMERICAN COMBI </a:t>
            </a:r>
            <a:endParaRPr lang="es-ES" sz="14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prstClr val="black"/>
                </a:solidFill>
              </a:rPr>
              <a:t>COMBI CENTUM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prstClr val="black"/>
                </a:solidFill>
              </a:rPr>
              <a:t>SIDE </a:t>
            </a:r>
            <a:r>
              <a:rPr lang="es-ES" sz="1400" dirty="0">
                <a:solidFill>
                  <a:prstClr val="black"/>
                </a:solidFill>
              </a:rPr>
              <a:t>BY SIDE EUROPEO 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36224" y="55229"/>
            <a:ext cx="1255776" cy="643810"/>
          </a:xfrm>
          <a:prstGeom prst="rect">
            <a:avLst/>
          </a:prstGeom>
        </p:spPr>
      </p:pic>
      <p:sp>
        <p:nvSpPr>
          <p:cNvPr id="26" name="Rounded Rectangle 25"/>
          <p:cNvSpPr/>
          <p:nvPr/>
        </p:nvSpPr>
        <p:spPr>
          <a:xfrm>
            <a:off x="4817885" y="6258558"/>
            <a:ext cx="7013225" cy="261242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u="sng" dirty="0">
                <a:solidFill>
                  <a:schemeClr val="bg1"/>
                </a:solidFill>
              </a:rPr>
              <a:t>IMPORTANTE: </a:t>
            </a:r>
            <a:r>
              <a:rPr lang="es-ES" sz="1200" dirty="0">
                <a:solidFill>
                  <a:schemeClr val="bg1"/>
                </a:solidFill>
              </a:rPr>
              <a:t>La puesta en marcha para el </a:t>
            </a:r>
            <a:r>
              <a:rPr lang="es-ES" sz="1200" dirty="0" err="1">
                <a:solidFill>
                  <a:schemeClr val="bg1"/>
                </a:solidFill>
              </a:rPr>
              <a:t>SxS</a:t>
            </a:r>
            <a:r>
              <a:rPr lang="es-ES" sz="1200" dirty="0">
                <a:solidFill>
                  <a:schemeClr val="bg1"/>
                </a:solidFill>
              </a:rPr>
              <a:t> EUROPEO es </a:t>
            </a:r>
            <a:r>
              <a:rPr lang="es-ES" sz="1200" b="1" u="sng" dirty="0">
                <a:solidFill>
                  <a:schemeClr val="bg1"/>
                </a:solidFill>
              </a:rPr>
              <a:t>sólo para la compra conjunta.</a:t>
            </a:r>
            <a:r>
              <a:rPr lang="es-ES" sz="1200" dirty="0">
                <a:solidFill>
                  <a:schemeClr val="bg1"/>
                </a:solidFill>
              </a:rPr>
              <a:t>  NO INDIVIDUAL.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8489" y="1398140"/>
            <a:ext cx="3229195" cy="45776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0393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/>
          <p:cNvCxnSpPr/>
          <p:nvPr/>
        </p:nvCxnSpPr>
        <p:spPr>
          <a:xfrm>
            <a:off x="3" y="903060"/>
            <a:ext cx="122099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" y="128190"/>
            <a:ext cx="111171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>
                <a:solidFill>
                  <a:prstClr val="black"/>
                </a:solidFill>
              </a:rPr>
              <a:t>Servicio Premium: 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AMERICANOS, AMERICAN COMBI,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SxS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ES" sz="2400" b="1" dirty="0" smtClean="0">
                <a:solidFill>
                  <a:schemeClr val="accent6">
                    <a:lumMod val="50000"/>
                  </a:schemeClr>
                </a:solidFill>
              </a:rPr>
              <a:t>EUROPEO, COMBI CENTUM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6224" y="55229"/>
            <a:ext cx="1255776" cy="643810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1372181" y="6101670"/>
            <a:ext cx="8372819" cy="296718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u="sng" dirty="0">
                <a:solidFill>
                  <a:schemeClr val="bg1"/>
                </a:solidFill>
              </a:rPr>
              <a:t>IMPORTANTE: </a:t>
            </a:r>
            <a:r>
              <a:rPr lang="es-ES" sz="1400" dirty="0">
                <a:solidFill>
                  <a:schemeClr val="bg1"/>
                </a:solidFill>
              </a:rPr>
              <a:t>La puesta en marcha para el </a:t>
            </a:r>
            <a:r>
              <a:rPr lang="es-ES" sz="1400" dirty="0" err="1">
                <a:solidFill>
                  <a:schemeClr val="bg1"/>
                </a:solidFill>
              </a:rPr>
              <a:t>SxS</a:t>
            </a:r>
            <a:r>
              <a:rPr lang="es-ES" sz="1400" dirty="0">
                <a:solidFill>
                  <a:schemeClr val="bg1"/>
                </a:solidFill>
              </a:rPr>
              <a:t> EUROPEO es </a:t>
            </a:r>
            <a:r>
              <a:rPr lang="es-ES" sz="1400" b="1" u="sng" dirty="0">
                <a:solidFill>
                  <a:schemeClr val="bg1"/>
                </a:solidFill>
              </a:rPr>
              <a:t>sólo para la compra conjunta.</a:t>
            </a:r>
            <a:r>
              <a:rPr lang="es-ES" sz="1400" dirty="0">
                <a:solidFill>
                  <a:schemeClr val="bg1"/>
                </a:solidFill>
              </a:rPr>
              <a:t>  NO INDIVIDUAL.</a:t>
            </a:r>
            <a:endParaRPr lang="en-US" sz="1400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657215"/>
              </p:ext>
            </p:extLst>
          </p:nvPr>
        </p:nvGraphicFramePr>
        <p:xfrm>
          <a:off x="2865763" y="1058247"/>
          <a:ext cx="4550617" cy="4351336"/>
        </p:xfrm>
        <a:graphic>
          <a:graphicData uri="http://schemas.openxmlformats.org/drawingml/2006/table">
            <a:tbl>
              <a:tblPr/>
              <a:tblGrid>
                <a:gridCol w="1159714"/>
                <a:gridCol w="1200052"/>
                <a:gridCol w="960546"/>
                <a:gridCol w="1230305"/>
              </a:tblGrid>
              <a:tr h="234594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SERVICIO PREMIUM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7A6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1891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FRIGORÍFICOS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A6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9189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TODOS LOS CLIENTES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91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COMBI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AMERICANOS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COMBI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SxS EUROPEO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</a:tr>
              <a:tr h="2028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GBB92STBAP*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GSXV91BSAE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GMX945MC9F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GFM61MBCSF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</a:tr>
              <a:tr h="2028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GBB92STABP*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GSXV90MBAE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GMJ945NS9F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GLM71MBCSF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</a:tr>
              <a:tr h="2028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GBB92MCB1P*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GSXV90MCDE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GML945NS9E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GLT51PZGSZ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</a:tr>
              <a:tr h="2028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GBP62PZNAC*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GSXV90BSDE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GMQ844MC5E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GFT41PZGSZ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</a:tr>
              <a:tr h="2028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GBB72MBUBN*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GSLV91MBAC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GML844PZ6F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GLT51SWGSZ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</a:tr>
              <a:tr h="2028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GBB72NSVBN*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GSLV91MBAD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GMX844MCBF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GFT41SWGSZ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</a:tr>
              <a:tr h="2028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GBP62PZNBC*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GSXV80PZLE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GMB844PZFG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</a:tr>
              <a:tr h="2028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GSLV71PZTD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GML643PZ6F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</a:tr>
              <a:tr h="2028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GSLV70PZTD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</a:tr>
              <a:tr h="2028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GSLV70SWTE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</a:tr>
              <a:tr h="2028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GSLV51PZXM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</a:tr>
              <a:tr h="2028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GSL51PZXE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</a:tr>
              <a:tr h="2028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GSL50PZXE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</a:tr>
              <a:tr h="2028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GSLV50SWXE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</a:tr>
              <a:tr h="2028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GSLV51SWXE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</a:tr>
              <a:tr h="2043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GSJV31DSXF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64386" y="5446157"/>
            <a:ext cx="34372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i="1" dirty="0" smtClean="0"/>
              <a:t>*</a:t>
            </a:r>
            <a:r>
              <a:rPr lang="en-US" sz="1100" i="1" dirty="0" err="1" smtClean="0"/>
              <a:t>Cambio</a:t>
            </a:r>
            <a:r>
              <a:rPr lang="en-US" sz="1100" i="1" dirty="0" smtClean="0"/>
              <a:t> </a:t>
            </a:r>
            <a:r>
              <a:rPr lang="en-US" sz="1100" i="1" dirty="0"/>
              <a:t>del </a:t>
            </a:r>
            <a:r>
              <a:rPr lang="en-US" sz="1100" i="1" dirty="0" err="1"/>
              <a:t>sentido</a:t>
            </a:r>
            <a:r>
              <a:rPr lang="en-US" sz="1100" i="1" dirty="0"/>
              <a:t> de </a:t>
            </a:r>
            <a:r>
              <a:rPr lang="en-US" sz="1100" i="1" dirty="0" err="1"/>
              <a:t>apertura</a:t>
            </a:r>
            <a:r>
              <a:rPr lang="en-US" sz="1100" i="1" dirty="0"/>
              <a:t> de </a:t>
            </a:r>
            <a:r>
              <a:rPr lang="en-US" sz="1100" i="1" dirty="0" err="1"/>
              <a:t>puerta</a:t>
            </a:r>
            <a:r>
              <a:rPr lang="en-US" sz="1100" i="1" dirty="0"/>
              <a:t> </a:t>
            </a:r>
            <a:r>
              <a:rPr lang="en-US" sz="1100" i="1" dirty="0" err="1"/>
              <a:t>gratuito</a:t>
            </a:r>
            <a:r>
              <a:rPr lang="en-US" sz="1100" i="1" dirty="0"/>
              <a:t>.</a:t>
            </a:r>
            <a:endParaRPr lang="es-ES" sz="1100" i="1" dirty="0" smtClean="0"/>
          </a:p>
          <a:p>
            <a:r>
              <a:rPr lang="es-ES" sz="1100" i="1" dirty="0" smtClean="0"/>
              <a:t>**Fecha: del 1 de Enero al 31 de Diciembre de 2023</a:t>
            </a:r>
          </a:p>
        </p:txBody>
      </p:sp>
    </p:spTree>
    <p:extLst>
      <p:ext uri="{BB962C8B-B14F-4D97-AF65-F5344CB8AC3E}">
        <p14:creationId xmlns:p14="http://schemas.microsoft.com/office/powerpoint/2010/main" val="165777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/>
          <p:cNvCxnSpPr/>
          <p:nvPr/>
        </p:nvCxnSpPr>
        <p:spPr>
          <a:xfrm>
            <a:off x="3" y="770964"/>
            <a:ext cx="122099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8705" y="143956"/>
            <a:ext cx="96159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>
                <a:solidFill>
                  <a:prstClr val="black"/>
                </a:solidFill>
              </a:rPr>
              <a:t>Servicio </a:t>
            </a:r>
            <a:r>
              <a:rPr lang="es-ES" sz="2400" b="1" dirty="0" smtClean="0">
                <a:solidFill>
                  <a:prstClr val="black"/>
                </a:solidFill>
              </a:rPr>
              <a:t>Premium: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LAVADORAS,</a:t>
            </a:r>
            <a:r>
              <a:rPr lang="es-ES" sz="2400" b="1" dirty="0" smtClean="0">
                <a:solidFill>
                  <a:prstClr val="black"/>
                </a:solidFill>
              </a:rPr>
              <a:t> </a:t>
            </a:r>
            <a:r>
              <a:rPr lang="es-ES" sz="2400" b="1" dirty="0" smtClean="0">
                <a:solidFill>
                  <a:schemeClr val="accent6">
                    <a:lumMod val="50000"/>
                  </a:schemeClr>
                </a:solidFill>
              </a:rPr>
              <a:t>SECADORAS Y LG VAPOR CLEANER STYLER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52525" y="936308"/>
            <a:ext cx="7953428" cy="32657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s-ES" sz="1400" b="1" dirty="0">
                <a:solidFill>
                  <a:prstClr val="black"/>
                </a:solidFill>
                <a:cs typeface="Arial" pitchFamily="34" charset="0"/>
              </a:rPr>
              <a:t>Período:</a:t>
            </a:r>
            <a:r>
              <a:rPr lang="es-ES" sz="1400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s-ES" sz="1400" dirty="0" smtClean="0">
                <a:solidFill>
                  <a:prstClr val="black"/>
                </a:solidFill>
                <a:cs typeface="Arial" pitchFamily="34" charset="0"/>
              </a:rPr>
              <a:t>del </a:t>
            </a:r>
            <a:r>
              <a:rPr lang="es-ES" sz="1400" dirty="0">
                <a:solidFill>
                  <a:prstClr val="black"/>
                </a:solidFill>
                <a:cs typeface="Arial" pitchFamily="34" charset="0"/>
              </a:rPr>
              <a:t>1 de Enero al </a:t>
            </a:r>
            <a:r>
              <a:rPr lang="es-ES" sz="1400" dirty="0">
                <a:solidFill>
                  <a:schemeClr val="tx1"/>
                </a:solidFill>
                <a:cs typeface="Arial" pitchFamily="34" charset="0"/>
              </a:rPr>
              <a:t>31 de </a:t>
            </a:r>
            <a:r>
              <a:rPr lang="es-ES" sz="1400" dirty="0" smtClean="0">
                <a:solidFill>
                  <a:schemeClr val="tx1"/>
                </a:solidFill>
                <a:cs typeface="Arial" pitchFamily="34" charset="0"/>
              </a:rPr>
              <a:t>Diciembre de 2023</a:t>
            </a:r>
            <a:r>
              <a:rPr lang="es-ES" sz="1400" dirty="0" smtClean="0">
                <a:solidFill>
                  <a:prstClr val="black"/>
                </a:solidFill>
                <a:cs typeface="Arial" pitchFamily="34" charset="0"/>
              </a:rPr>
              <a:t>.</a:t>
            </a:r>
          </a:p>
          <a:p>
            <a:endParaRPr lang="es-ES" sz="1400" dirty="0">
              <a:solidFill>
                <a:srgbClr val="FF0000"/>
              </a:solidFill>
              <a:cs typeface="Arial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s-ES" sz="1400" b="1" dirty="0">
                <a:solidFill>
                  <a:prstClr val="black"/>
                </a:solidFill>
                <a:cs typeface="Arial" pitchFamily="34" charset="0"/>
              </a:rPr>
              <a:t>En qué consiste: 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s-ES" sz="1400" dirty="0" smtClean="0">
                <a:solidFill>
                  <a:prstClr val="black"/>
                </a:solidFill>
                <a:cs typeface="Arial" pitchFamily="34" charset="0"/>
              </a:rPr>
              <a:t>Instalación y puesta en marcha de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s-ES" sz="1400" b="1" u="sng" dirty="0" smtClean="0">
                <a:solidFill>
                  <a:prstClr val="black"/>
                </a:solidFill>
                <a:cs typeface="Arial" pitchFamily="34" charset="0"/>
              </a:rPr>
              <a:t>Torre de Lavado y Secado</a:t>
            </a:r>
            <a:r>
              <a:rPr lang="es-ES" sz="1400" u="sng" dirty="0" smtClean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s-ES" sz="1400" dirty="0" smtClean="0">
                <a:solidFill>
                  <a:prstClr val="black"/>
                </a:solidFill>
                <a:cs typeface="Arial" pitchFamily="34" charset="0"/>
              </a:rPr>
              <a:t>mediante el kit de </a:t>
            </a:r>
            <a:r>
              <a:rPr lang="es-ES" sz="1400" dirty="0" smtClean="0">
                <a:solidFill>
                  <a:schemeClr val="tx1"/>
                </a:solidFill>
                <a:cs typeface="Arial" pitchFamily="34" charset="0"/>
              </a:rPr>
              <a:t>unión (</a:t>
            </a:r>
            <a:r>
              <a:rPr lang="es-ES" sz="1400" dirty="0" smtClean="0">
                <a:solidFill>
                  <a:prstClr val="black"/>
                </a:solidFill>
                <a:cs typeface="Arial" pitchFamily="34" charset="0"/>
              </a:rPr>
              <a:t>Bandeja de regalo valorada en 49€).</a:t>
            </a:r>
            <a:endParaRPr lang="es-ES" sz="1400" b="1" u="sng" dirty="0" smtClean="0">
              <a:solidFill>
                <a:prstClr val="black"/>
              </a:solidFill>
              <a:cs typeface="Arial" pitchFamily="34" charset="0"/>
            </a:endParaRP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s-ES" sz="1400" dirty="0" smtClean="0">
                <a:solidFill>
                  <a:prstClr val="black"/>
                </a:solidFill>
                <a:cs typeface="Arial" pitchFamily="34" charset="0"/>
              </a:rPr>
              <a:t>Conexión a toma de agua y desagüe.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s-ES" sz="1400" dirty="0" smtClean="0">
                <a:solidFill>
                  <a:prstClr val="black"/>
                </a:solidFill>
                <a:cs typeface="Arial" pitchFamily="34" charset="0"/>
              </a:rPr>
              <a:t>Anclaje y nivelación de los productos.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s-ES" sz="1400" dirty="0" smtClean="0">
                <a:solidFill>
                  <a:prstClr val="black"/>
                </a:solidFill>
                <a:cs typeface="Arial" pitchFamily="34" charset="0"/>
              </a:rPr>
              <a:t>Vinculación a la red WIFI en caso de ser necesario.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s-ES" sz="1400" dirty="0" smtClean="0">
                <a:solidFill>
                  <a:prstClr val="black"/>
                </a:solidFill>
                <a:cs typeface="Arial" pitchFamily="34" charset="0"/>
              </a:rPr>
              <a:t>Cambio de sentido de puerta en la secadora.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s-ES" sz="1400" dirty="0" smtClean="0">
                <a:solidFill>
                  <a:prstClr val="black"/>
                </a:solidFill>
                <a:cs typeface="Arial" pitchFamily="34" charset="0"/>
              </a:rPr>
              <a:t>Conexión a toma de luz.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s-ES" sz="1400" dirty="0">
                <a:solidFill>
                  <a:prstClr val="black"/>
                </a:solidFill>
                <a:cs typeface="Arial" pitchFamily="34" charset="0"/>
              </a:rPr>
              <a:t>Explicación del funcionamiento y mantenimiento de ambos productos</a:t>
            </a:r>
            <a:r>
              <a:rPr lang="es-ES" sz="1400" dirty="0" smtClean="0">
                <a:solidFill>
                  <a:prstClr val="black"/>
                </a:solidFill>
                <a:cs typeface="Arial" pitchFamily="34" charset="0"/>
              </a:rPr>
              <a:t>.</a:t>
            </a:r>
            <a:endParaRPr lang="es-ES" sz="1400" dirty="0">
              <a:solidFill>
                <a:prstClr val="black"/>
              </a:solidFill>
              <a:cs typeface="Arial" pitchFamily="34" charset="0"/>
            </a:endParaRPr>
          </a:p>
          <a:p>
            <a:pPr lvl="1"/>
            <a:endParaRPr lang="es-ES" sz="1400" dirty="0">
              <a:solidFill>
                <a:prstClr val="black"/>
              </a:solidFill>
              <a:cs typeface="Arial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s-ES" altLang="ko-KR" sz="1400" b="1" dirty="0">
                <a:solidFill>
                  <a:prstClr val="black"/>
                </a:solidFill>
                <a:cs typeface="Arial" pitchFamily="34" charset="0"/>
                <a:sym typeface="Wingdings" pitchFamily="2" charset="2"/>
              </a:rPr>
              <a:t>Cómo solicitarlo: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s-ES" altLang="ko-KR" sz="1400" dirty="0">
                <a:solidFill>
                  <a:prstClr val="black"/>
                </a:solidFill>
                <a:cs typeface="Arial" pitchFamily="34" charset="0"/>
                <a:sym typeface="Wingdings" pitchFamily="2" charset="2"/>
              </a:rPr>
              <a:t>Llamar al teléfono </a:t>
            </a:r>
            <a:r>
              <a:rPr lang="es-ES" altLang="ko-KR" sz="1400" dirty="0" smtClean="0">
                <a:solidFill>
                  <a:prstClr val="black"/>
                </a:solidFill>
                <a:cs typeface="Arial" pitchFamily="34" charset="0"/>
                <a:sym typeface="Wingdings" pitchFamily="2" charset="2"/>
              </a:rPr>
              <a:t>963 05 </a:t>
            </a:r>
            <a:r>
              <a:rPr lang="es-ES" altLang="ko-KR" sz="1400" dirty="0">
                <a:solidFill>
                  <a:prstClr val="black"/>
                </a:solidFill>
                <a:cs typeface="Arial" pitchFamily="34" charset="0"/>
                <a:sym typeface="Wingdings" pitchFamily="2" charset="2"/>
              </a:rPr>
              <a:t>05 00 o enviar un mail a </a:t>
            </a:r>
            <a:r>
              <a:rPr lang="es-ES" altLang="ko-KR" sz="1400" dirty="0" smtClean="0">
                <a:solidFill>
                  <a:prstClr val="black"/>
                </a:solidFill>
                <a:cs typeface="Arial" pitchFamily="34" charset="0"/>
                <a:sym typeface="Wingdings" pitchFamily="2" charset="2"/>
                <a:hlinkClick r:id="rId3"/>
              </a:rPr>
              <a:t>escic@lge.com</a:t>
            </a:r>
            <a:endParaRPr lang="es-ES" altLang="ko-KR" sz="1400" dirty="0" smtClean="0">
              <a:solidFill>
                <a:prstClr val="black"/>
              </a:solidFill>
              <a:cs typeface="Arial" pitchFamily="34" charset="0"/>
              <a:sym typeface="Wingdings" pitchFamily="2" charset="2"/>
            </a:endParaRP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s-ES" altLang="ko-KR" sz="1400" dirty="0" smtClean="0">
                <a:solidFill>
                  <a:prstClr val="black"/>
                </a:solidFill>
                <a:cs typeface="Arial" pitchFamily="34" charset="0"/>
                <a:sym typeface="Wingdings" pitchFamily="2" charset="2"/>
              </a:rPr>
              <a:t>O Rellenar el formulario </a:t>
            </a:r>
            <a:r>
              <a:rPr lang="en-US" sz="1400" u="sng" dirty="0">
                <a:hlinkClick r:id="rId4"/>
              </a:rPr>
              <a:t>www.labuenavidalg.es/servicio-premium-lavadora</a:t>
            </a:r>
            <a:endParaRPr lang="en-US" sz="1400" u="sng" dirty="0"/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s-ES" altLang="ko-KR" sz="1400" dirty="0" smtClean="0">
                <a:solidFill>
                  <a:prstClr val="black"/>
                </a:solidFill>
                <a:cs typeface="Arial" pitchFamily="34" charset="0"/>
                <a:sym typeface="Wingdings" pitchFamily="2" charset="2"/>
              </a:rPr>
              <a:t>Se </a:t>
            </a:r>
            <a:r>
              <a:rPr lang="es-ES" altLang="ko-KR" sz="1400" dirty="0">
                <a:solidFill>
                  <a:prstClr val="black"/>
                </a:solidFill>
                <a:cs typeface="Arial" pitchFamily="34" charset="0"/>
                <a:sym typeface="Wingdings" pitchFamily="2" charset="2"/>
              </a:rPr>
              <a:t>solicitarán algunos datos para comprobar la compra y concretar la primera visita</a:t>
            </a:r>
            <a:r>
              <a:rPr lang="es-ES" altLang="ko-KR" sz="1400" dirty="0" smtClean="0">
                <a:solidFill>
                  <a:prstClr val="black"/>
                </a:solidFill>
                <a:cs typeface="Arial" pitchFamily="34" charset="0"/>
                <a:sym typeface="Wingdings" pitchFamily="2" charset="2"/>
              </a:rPr>
              <a:t>.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endParaRPr lang="es-ES" sz="1400" i="1" dirty="0">
              <a:solidFill>
                <a:schemeClr val="tx1"/>
              </a:solidFill>
              <a:cs typeface="Arial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tx1"/>
                </a:solidFill>
                <a:cs typeface="Arial" pitchFamily="34" charset="0"/>
              </a:rPr>
              <a:t>Para </a:t>
            </a:r>
            <a:r>
              <a:rPr lang="en-US" sz="1400" i="1" u="sng" dirty="0">
                <a:solidFill>
                  <a:schemeClr val="tx1"/>
                </a:solidFill>
                <a:cs typeface="Arial" pitchFamily="34" charset="0"/>
              </a:rPr>
              <a:t>T</a:t>
            </a:r>
            <a:r>
              <a:rPr lang="en-US" sz="1400" i="1" u="sng" dirty="0" smtClean="0">
                <a:solidFill>
                  <a:schemeClr val="tx1"/>
                </a:solidFill>
                <a:cs typeface="Arial" pitchFamily="34" charset="0"/>
              </a:rPr>
              <a:t>orre </a:t>
            </a:r>
            <a:r>
              <a:rPr lang="en-US" sz="1400" i="1" u="sng" dirty="0">
                <a:solidFill>
                  <a:schemeClr val="tx1"/>
                </a:solidFill>
                <a:cs typeface="Arial" pitchFamily="34" charset="0"/>
              </a:rPr>
              <a:t>de </a:t>
            </a:r>
            <a:r>
              <a:rPr lang="en-US" sz="1400" i="1" u="sng" dirty="0" err="1" smtClean="0">
                <a:solidFill>
                  <a:schemeClr val="tx1"/>
                </a:solidFill>
                <a:cs typeface="Arial" pitchFamily="34" charset="0"/>
              </a:rPr>
              <a:t>Lavado</a:t>
            </a:r>
            <a:r>
              <a:rPr lang="en-US" sz="1400" i="1" u="sng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400" i="1" u="sng" dirty="0">
                <a:solidFill>
                  <a:schemeClr val="tx1"/>
                </a:solidFill>
                <a:cs typeface="Arial" pitchFamily="34" charset="0"/>
              </a:rPr>
              <a:t>y </a:t>
            </a:r>
            <a:r>
              <a:rPr lang="en-US" sz="1400" i="1" u="sng" dirty="0" err="1">
                <a:solidFill>
                  <a:schemeClr val="tx1"/>
                </a:solidFill>
                <a:cs typeface="Arial" pitchFamily="34" charset="0"/>
              </a:rPr>
              <a:t>S</a:t>
            </a:r>
            <a:r>
              <a:rPr lang="en-US" sz="1400" i="1" u="sng" dirty="0" err="1" smtClean="0">
                <a:solidFill>
                  <a:schemeClr val="tx1"/>
                </a:solidFill>
                <a:cs typeface="Arial" pitchFamily="34" charset="0"/>
              </a:rPr>
              <a:t>ecado</a:t>
            </a:r>
            <a:r>
              <a:rPr lang="en-US" sz="1400" i="1" dirty="0">
                <a:solidFill>
                  <a:schemeClr val="tx1"/>
                </a:solidFill>
                <a:cs typeface="Arial" pitchFamily="34" charset="0"/>
              </a:rPr>
              <a:t>, el </a:t>
            </a:r>
            <a:r>
              <a:rPr lang="en-US" sz="1400" i="1" dirty="0" err="1">
                <a:solidFill>
                  <a:schemeClr val="tx1"/>
                </a:solidFill>
                <a:cs typeface="Arial" pitchFamily="34" charset="0"/>
              </a:rPr>
              <a:t>usuario</a:t>
            </a:r>
            <a:r>
              <a:rPr lang="en-US" sz="1400" i="1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400" i="1" dirty="0" err="1">
                <a:solidFill>
                  <a:schemeClr val="tx1"/>
                </a:solidFill>
                <a:cs typeface="Arial" pitchFamily="34" charset="0"/>
              </a:rPr>
              <a:t>contacta</a:t>
            </a:r>
            <a:r>
              <a:rPr lang="en-US" sz="1400" i="1" dirty="0">
                <a:solidFill>
                  <a:schemeClr val="tx1"/>
                </a:solidFill>
                <a:cs typeface="Arial" pitchFamily="34" charset="0"/>
              </a:rPr>
              <a:t> con </a:t>
            </a:r>
            <a:r>
              <a:rPr lang="en-US" sz="1400" i="1" dirty="0" err="1">
                <a:solidFill>
                  <a:schemeClr val="tx1"/>
                </a:solidFill>
                <a:cs typeface="Arial" pitchFamily="34" charset="0"/>
              </a:rPr>
              <a:t>Atención</a:t>
            </a:r>
            <a:r>
              <a:rPr lang="en-US" sz="1400" i="1" dirty="0">
                <a:solidFill>
                  <a:schemeClr val="tx1"/>
                </a:solidFill>
                <a:cs typeface="Arial" pitchFamily="34" charset="0"/>
              </a:rPr>
              <a:t> al </a:t>
            </a:r>
            <a:r>
              <a:rPr lang="en-US" sz="1400" i="1" dirty="0" err="1">
                <a:solidFill>
                  <a:schemeClr val="tx1"/>
                </a:solidFill>
                <a:cs typeface="Arial" pitchFamily="34" charset="0"/>
              </a:rPr>
              <a:t>C</a:t>
            </a:r>
            <a:r>
              <a:rPr lang="en-US" sz="1400" i="1" dirty="0" err="1" smtClean="0">
                <a:solidFill>
                  <a:schemeClr val="tx1"/>
                </a:solidFill>
                <a:cs typeface="Arial" pitchFamily="34" charset="0"/>
              </a:rPr>
              <a:t>liente</a:t>
            </a:r>
            <a:r>
              <a:rPr lang="en-US" sz="1400" i="1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400" i="1" dirty="0">
                <a:solidFill>
                  <a:schemeClr val="tx1"/>
                </a:solidFill>
                <a:cs typeface="Arial" pitchFamily="34" charset="0"/>
              </a:rPr>
              <a:t>y </a:t>
            </a:r>
            <a:r>
              <a:rPr lang="en-US" sz="1400" i="1" dirty="0" err="1">
                <a:solidFill>
                  <a:schemeClr val="tx1"/>
                </a:solidFill>
                <a:cs typeface="Arial" pitchFamily="34" charset="0"/>
              </a:rPr>
              <a:t>deriva</a:t>
            </a:r>
            <a:r>
              <a:rPr lang="en-US" sz="1400" i="1" dirty="0">
                <a:solidFill>
                  <a:schemeClr val="tx1"/>
                </a:solidFill>
                <a:cs typeface="Arial" pitchFamily="34" charset="0"/>
              </a:rPr>
              <a:t> el aviso al SAT que </a:t>
            </a:r>
            <a:r>
              <a:rPr lang="en-US" sz="1400" i="1" dirty="0" err="1">
                <a:solidFill>
                  <a:schemeClr val="tx1"/>
                </a:solidFill>
                <a:cs typeface="Arial" pitchFamily="34" charset="0"/>
              </a:rPr>
              <a:t>acude</a:t>
            </a:r>
            <a:r>
              <a:rPr lang="en-US" sz="1400" i="1" dirty="0">
                <a:solidFill>
                  <a:schemeClr val="tx1"/>
                </a:solidFill>
                <a:cs typeface="Arial" pitchFamily="34" charset="0"/>
              </a:rPr>
              <a:t> a casa del </a:t>
            </a:r>
            <a:r>
              <a:rPr lang="en-US" sz="1400" i="1" dirty="0" err="1">
                <a:solidFill>
                  <a:schemeClr val="tx1"/>
                </a:solidFill>
                <a:cs typeface="Arial" pitchFamily="34" charset="0"/>
              </a:rPr>
              <a:t>cliente</a:t>
            </a:r>
            <a:r>
              <a:rPr lang="en-US" sz="1400" i="1" dirty="0">
                <a:solidFill>
                  <a:schemeClr val="tx1"/>
                </a:solidFill>
                <a:cs typeface="Arial" pitchFamily="34" charset="0"/>
              </a:rPr>
              <a:t> con la </a:t>
            </a:r>
            <a:r>
              <a:rPr lang="en-US" sz="1400" i="1" dirty="0" err="1">
                <a:solidFill>
                  <a:schemeClr val="tx1"/>
                </a:solidFill>
                <a:cs typeface="Arial" pitchFamily="34" charset="0"/>
              </a:rPr>
              <a:t>bandeja</a:t>
            </a:r>
            <a:r>
              <a:rPr lang="en-US" sz="1400" i="1" dirty="0">
                <a:solidFill>
                  <a:schemeClr val="tx1"/>
                </a:solidFill>
                <a:cs typeface="Arial" pitchFamily="34" charset="0"/>
              </a:rPr>
              <a:t> (</a:t>
            </a:r>
            <a:r>
              <a:rPr lang="en-US" sz="1400" i="1" dirty="0" err="1">
                <a:solidFill>
                  <a:schemeClr val="tx1"/>
                </a:solidFill>
                <a:cs typeface="Arial" pitchFamily="34" charset="0"/>
              </a:rPr>
              <a:t>gratuita</a:t>
            </a:r>
            <a:r>
              <a:rPr lang="en-US" sz="1400" i="1" dirty="0">
                <a:solidFill>
                  <a:schemeClr val="tx1"/>
                </a:solidFill>
                <a:cs typeface="Arial" pitchFamily="34" charset="0"/>
              </a:rPr>
              <a:t>) y </a:t>
            </a:r>
            <a:r>
              <a:rPr lang="en-US" sz="1400" i="1" dirty="0" err="1">
                <a:solidFill>
                  <a:schemeClr val="tx1"/>
                </a:solidFill>
                <a:cs typeface="Arial" pitchFamily="34" charset="0"/>
              </a:rPr>
              <a:t>hace</a:t>
            </a:r>
            <a:r>
              <a:rPr lang="en-US" sz="1400" i="1" dirty="0">
                <a:solidFill>
                  <a:schemeClr val="tx1"/>
                </a:solidFill>
                <a:cs typeface="Arial" pitchFamily="34" charset="0"/>
              </a:rPr>
              <a:t> la </a:t>
            </a:r>
            <a:r>
              <a:rPr lang="en-US" sz="1400" i="1" dirty="0" err="1" smtClean="0">
                <a:solidFill>
                  <a:schemeClr val="tx1"/>
                </a:solidFill>
                <a:cs typeface="Arial" pitchFamily="34" charset="0"/>
              </a:rPr>
              <a:t>instalación</a:t>
            </a:r>
            <a:r>
              <a:rPr lang="en-US" sz="1400" i="1" dirty="0" smtClean="0">
                <a:solidFill>
                  <a:schemeClr val="tx1"/>
                </a:solidFill>
                <a:cs typeface="Arial" pitchFamily="34" charset="0"/>
              </a:rPr>
              <a:t>.</a:t>
            </a:r>
          </a:p>
          <a:p>
            <a:pPr lvl="2"/>
            <a:endParaRPr lang="es-ES" altLang="ko-KR" sz="1400" dirty="0">
              <a:solidFill>
                <a:prstClr val="black"/>
              </a:solidFill>
              <a:cs typeface="Arial" pitchFamily="34" charset="0"/>
              <a:sym typeface="Wingdings" pitchFamily="2" charset="2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s-ES" sz="1400" b="1" dirty="0">
                <a:solidFill>
                  <a:prstClr val="black"/>
                </a:solidFill>
                <a:cs typeface="Arial" pitchFamily="34" charset="0"/>
                <a:sym typeface="Wingdings" pitchFamily="2" charset="2"/>
              </a:rPr>
              <a:t>Modelos: </a:t>
            </a:r>
            <a:r>
              <a:rPr lang="es-ES" sz="1400" dirty="0">
                <a:solidFill>
                  <a:prstClr val="black"/>
                </a:solidFill>
                <a:cs typeface="Arial" pitchFamily="34" charset="0"/>
                <a:sym typeface="Wingdings" pitchFamily="2" charset="2"/>
              </a:rPr>
              <a:t>ver </a:t>
            </a:r>
            <a:r>
              <a:rPr lang="es-ES" sz="1400" dirty="0" smtClean="0">
                <a:solidFill>
                  <a:prstClr val="black"/>
                </a:solidFill>
                <a:cs typeface="Arial" pitchFamily="34" charset="0"/>
                <a:sym typeface="Wingdings" pitchFamily="2" charset="2"/>
              </a:rPr>
              <a:t>siguiente diapositiva</a:t>
            </a:r>
            <a:endParaRPr lang="es-ES" sz="1400" dirty="0">
              <a:solidFill>
                <a:prstClr val="black"/>
              </a:solidFill>
              <a:cs typeface="Arial" pitchFamily="34" charset="0"/>
              <a:sym typeface="Wingdings" pitchFamily="2" charset="2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36224" y="55229"/>
            <a:ext cx="1255776" cy="6438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4318" y="1169538"/>
            <a:ext cx="3229195" cy="45776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19862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/>
          <p:cNvCxnSpPr/>
          <p:nvPr/>
        </p:nvCxnSpPr>
        <p:spPr>
          <a:xfrm>
            <a:off x="3" y="770964"/>
            <a:ext cx="122099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15586" y="146301"/>
            <a:ext cx="63041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>
                <a:solidFill>
                  <a:prstClr val="black"/>
                </a:solidFill>
              </a:rPr>
              <a:t>Servicio </a:t>
            </a:r>
            <a:r>
              <a:rPr lang="es-ES" sz="2400" b="1" dirty="0" smtClean="0">
                <a:solidFill>
                  <a:prstClr val="black"/>
                </a:solidFill>
              </a:rPr>
              <a:t>Premium: </a:t>
            </a:r>
            <a:r>
              <a:rPr lang="es-ES" sz="2400" b="1" dirty="0" smtClean="0">
                <a:solidFill>
                  <a:schemeClr val="accent6">
                    <a:lumMod val="50000"/>
                  </a:schemeClr>
                </a:solidFill>
              </a:rPr>
              <a:t>TORRE DE LAVADO Y SECADO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6224" y="55229"/>
            <a:ext cx="1255776" cy="64381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6216" y="6518142"/>
            <a:ext cx="34372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/>
              <a:t>*Fecha: del 1 de Enero al 31 de Diciembre de 2023</a:t>
            </a:r>
          </a:p>
        </p:txBody>
      </p:sp>
      <p:sp>
        <p:nvSpPr>
          <p:cNvPr id="4" name="Rectangle 3"/>
          <p:cNvSpPr/>
          <p:nvPr/>
        </p:nvSpPr>
        <p:spPr>
          <a:xfrm>
            <a:off x="86216" y="6107096"/>
            <a:ext cx="6096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1050" dirty="0"/>
              <a:t>*RH90V3AV0N , RH90V5AV6Q, RC80U2AV4D -</a:t>
            </a:r>
            <a:r>
              <a:rPr lang="es-ES" sz="1050" b="1" dirty="0"/>
              <a:t>NO</a:t>
            </a:r>
            <a:r>
              <a:rPr lang="es-ES" sz="1050" dirty="0"/>
              <a:t> VIENE EL KIT DE UNION / APILACION BÁSICO INCLUIDO. Lo debe llevar el SAT y está incluido en el servicio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103813" y="18256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838200" y="38179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077036"/>
              </p:ext>
            </p:extLst>
          </p:nvPr>
        </p:nvGraphicFramePr>
        <p:xfrm>
          <a:off x="2434560" y="923364"/>
          <a:ext cx="5271245" cy="4068370"/>
        </p:xfrm>
        <a:graphic>
          <a:graphicData uri="http://schemas.openxmlformats.org/drawingml/2006/table">
            <a:tbl>
              <a:tblPr/>
              <a:tblGrid>
                <a:gridCol w="1159237"/>
                <a:gridCol w="1159237"/>
                <a:gridCol w="984257"/>
                <a:gridCol w="984257"/>
                <a:gridCol w="984257"/>
              </a:tblGrid>
              <a:tr h="187612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SERVICIO PREMIUM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7A6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050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TORRE DE LAVADO Y SECADO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A6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050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TODOS LOS CLIENTES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5226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LAVADORAS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SECADORAS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718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SERIE 950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F4WV9512P2W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SERIE 900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RC90V9EV2Q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</a:tr>
              <a:tr h="2771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F6WV9510P2W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RH90V9PV2N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</a:tr>
              <a:tr h="27718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SERIE 750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F6WV7510PRW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RC90V9AV3Q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</a:tr>
              <a:tr h="2771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F4WV7509S2W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RH90V9AV3N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</a:tr>
              <a:tr h="277184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SERIE 700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F4WV7010S2W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RC80V9AV2W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</a:tr>
              <a:tr h="2771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F4WV7009S2S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1" marR="5271" marT="5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RC80V9AV4Q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</a:tr>
              <a:tr h="2771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F4WV7009S1W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1" marR="5271" marT="5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RH80V9AV4N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</a:tr>
              <a:tr h="2771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SERIE 550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F4WV5510S1W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1" marR="5271" marT="5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SERIE 500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RH90V5AV6Q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</a:tr>
              <a:tr h="277184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SERIE 500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F4WV509SMAW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1" marR="5271" marT="5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RH90V5AV6N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</a:tr>
              <a:tr h="1621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F4WV5012S0W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1" marR="5271" marT="5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5271" marR="5271" marT="5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21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F4WV5010S2S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5271" marR="5271" marT="5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5271" marR="5271" marT="5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1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F4WV510S0WA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5271" marR="5271" marT="5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5271" marR="5271" marT="5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19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1" marR="5271" marT="5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1" marR="5271" marT="5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1" marR="5271" marT="5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5271" marR="5271" marT="5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5271" marR="5271" marT="5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58937" y="2372129"/>
            <a:ext cx="3305175" cy="3352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69293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12007</TotalTime>
  <Words>488</Words>
  <Application>Microsoft Office PowerPoint</Application>
  <PresentationFormat>Widescreen</PresentationFormat>
  <Paragraphs>183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Malgun Gothic</vt:lpstr>
      <vt:lpstr>Malgun Gothic</vt:lpstr>
      <vt:lpstr>Arial</vt:lpstr>
      <vt:lpstr>Calibri</vt:lpstr>
      <vt:lpstr>Calibri Light</vt:lpstr>
      <vt:lpstr>Courier New</vt:lpstr>
      <vt:lpstr>Wingdings</vt:lpstr>
      <vt:lpstr>Office Theme</vt:lpstr>
      <vt:lpstr>1_Office Theme</vt:lpstr>
      <vt:lpstr>SERVICIO PREMIUM 2023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RAQUEL GUTIERREZ/LGEIB MARKETING(raquel.gutierrez@lge.com)</dc:creator>
  <cp:lastModifiedBy>JOSE ESTELLES/LGEIB Field Sales Force Vertical(jose.estelles@lge.com)</cp:lastModifiedBy>
  <cp:revision>250</cp:revision>
  <dcterms:created xsi:type="dcterms:W3CDTF">2020-09-16T07:03:37Z</dcterms:created>
  <dcterms:modified xsi:type="dcterms:W3CDTF">2023-01-12T08:45:56Z</dcterms:modified>
</cp:coreProperties>
</file>